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1" r:id="rId3"/>
    <p:sldId id="268" r:id="rId4"/>
    <p:sldId id="263" r:id="rId5"/>
    <p:sldId id="269" r:id="rId6"/>
    <p:sldId id="280" r:id="rId7"/>
    <p:sldId id="273" r:id="rId8"/>
    <p:sldId id="274" r:id="rId9"/>
    <p:sldId id="282" r:id="rId10"/>
    <p:sldId id="283" r:id="rId11"/>
    <p:sldId id="275" r:id="rId12"/>
    <p:sldId id="271" r:id="rId13"/>
    <p:sldId id="279" r:id="rId14"/>
    <p:sldId id="286" r:id="rId15"/>
    <p:sldId id="288" r:id="rId16"/>
    <p:sldId id="272" r:id="rId17"/>
    <p:sldId id="284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2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6428" initials="LP" lastIdx="17" clrIdx="0"/>
  <p:cmAuthor id="1" name="Peter Karp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99FF66"/>
    <a:srgbClr val="9AD8FF"/>
    <a:srgbClr val="FF86F9"/>
    <a:srgbClr val="91A09D"/>
    <a:srgbClr val="76908C"/>
    <a:srgbClr val="000000"/>
    <a:srgbClr val="4E4E4E"/>
    <a:srgbClr val="0A4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5" autoAdjust="0"/>
    <p:restoredTop sz="82821" autoAdjust="0"/>
  </p:normalViewPr>
  <p:slideViewPr>
    <p:cSldViewPr snapToGrid="0" showGuides="1">
      <p:cViewPr varScale="1">
        <p:scale>
          <a:sx n="97" d="100"/>
          <a:sy n="97" d="100"/>
        </p:scale>
        <p:origin x="1230" y="84"/>
      </p:cViewPr>
      <p:guideLst>
        <p:guide orient="horz" pos="1207"/>
        <p:guide pos="277"/>
      </p:guideLst>
    </p:cSldViewPr>
  </p:slideViewPr>
  <p:outlineViewPr>
    <p:cViewPr>
      <p:scale>
        <a:sx n="33" d="100"/>
        <a:sy n="33" d="100"/>
      </p:scale>
      <p:origin x="0" y="16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48"/>
    </p:cViewPr>
  </p:sorterViewPr>
  <p:notesViewPr>
    <p:cSldViewPr snapToGrid="0" snapToObjects="1">
      <p:cViewPr varScale="1">
        <p:scale>
          <a:sx n="82" d="100"/>
          <a:sy n="82" d="100"/>
        </p:scale>
        <p:origin x="-2936" y="-11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6-24D4-5E4E-A8C1-F953489EDBB1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5B831-52CE-EF42-8EE7-75F6221E4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9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EDD8B026-26FF-7545-AB19-912D0D0B60BD}" type="datetimeFigureOut">
              <a:rPr lang="en-US"/>
              <a:pPr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0FE6934C-9CFB-7B48-A6D0-7C600C119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8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4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what might cause a bad run</a:t>
            </a:r>
          </a:p>
          <a:p>
            <a:r>
              <a:rPr lang="en-US" dirty="0" smtClean="0"/>
              <a:t>Cannot just compare every</a:t>
            </a:r>
            <a:r>
              <a:rPr lang="en-US" baseline="0" dirty="0" smtClean="0"/>
              <a:t> day with yesterdays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95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36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8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Confidence scores for each reaction</a:t>
            </a:r>
          </a:p>
          <a:p>
            <a:r>
              <a:rPr lang="en-US" dirty="0" smtClean="0"/>
              <a:t>References for many reactions</a:t>
            </a:r>
          </a:p>
          <a:p>
            <a:r>
              <a:rPr lang="en-US" dirty="0" smtClean="0"/>
              <a:t>Confidence 4 not reevaluated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0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146A2-241F-D146-BA85-2C946FC58B1F}" type="slidenum">
              <a:rPr lang="en-US"/>
              <a:pPr/>
              <a:t>17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5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lum bright="10000" contrast="20000"/>
          </a:blip>
          <a:srcRect/>
          <a:stretch>
            <a:fillRect/>
          </a:stretch>
        </p:blipFill>
        <p:spPr>
          <a:xfrm>
            <a:off x="-7950" y="390782"/>
            <a:ext cx="4397070" cy="1514162"/>
          </a:xfrm>
          <a:prstGeom prst="rect">
            <a:avLst/>
          </a:prstGeom>
        </p:spPr>
      </p:pic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82588" y="243655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4513263" y="1"/>
            <a:ext cx="1405466" cy="412749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6034088" y="1"/>
            <a:ext cx="3109911" cy="412749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387850" cy="409575"/>
          </a:xfrm>
          <a:prstGeom prst="rect">
            <a:avLst/>
          </a:prstGeom>
          <a:solidFill>
            <a:srgbClr val="717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ri international_wht.ai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211666" y="-110501"/>
            <a:ext cx="2482102" cy="6700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97917" y="414865"/>
            <a:ext cx="3513666" cy="154562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lum bright="10000" contrast="20000"/>
            <a:alphaModFix/>
          </a:blip>
          <a:srcRect l="534"/>
          <a:stretch>
            <a:fillRect/>
          </a:stretch>
        </p:blipFill>
        <p:spPr>
          <a:xfrm>
            <a:off x="0" y="0"/>
            <a:ext cx="4392246" cy="150126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5608" y="2872709"/>
            <a:ext cx="7772400" cy="717435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rgbClr val="1E56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4E545-8550-1F4C-87FE-68D69155DA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362230"/>
            <a:ext cx="82296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05E294-9D3F-AF49-9CD2-D723A19B1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C14899-6511-1B40-B675-C28D8AF131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25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2588" y="1436688"/>
            <a:ext cx="82296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8663" y="6553201"/>
            <a:ext cx="795337" cy="30480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-65" charset="0"/>
              </a:defRPr>
            </a:lvl1pPr>
          </a:lstStyle>
          <a:p>
            <a:fld id="{B6B458F9-9C5A-D94F-A853-7378C04DD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 txBox="1">
            <a:spLocks noGrp="1"/>
          </p:cNvSpPr>
          <p:nvPr userDrawn="1"/>
        </p:nvSpPr>
        <p:spPr>
          <a:xfrm>
            <a:off x="-337910" y="6547796"/>
            <a:ext cx="2143990" cy="35680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© 2014 SRI International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9pPr>
    </p:titleStyle>
    <p:bodyStyle>
      <a:lvl1pPr marL="230188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460375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20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2pPr>
      <a:lvl3pPr marL="627063" indent="-1666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18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3pPr>
      <a:lvl4pPr marL="798513" indent="-171450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16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4pPr>
      <a:lvl5pPr marL="971550" indent="-17303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»"/>
        <a:defRPr sz="14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66562" y="2626578"/>
            <a:ext cx="8817382" cy="12180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b="1" dirty="0" smtClean="0"/>
              <a:t>Maintaining the </a:t>
            </a:r>
            <a:r>
              <a:rPr lang="en-US" sz="3600" b="1" dirty="0" err="1" smtClean="0"/>
              <a:t>EcoCyc</a:t>
            </a:r>
            <a:r>
              <a:rPr lang="en-US" sz="3600" b="1" dirty="0" smtClean="0"/>
              <a:t>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600" b="1" dirty="0" smtClean="0"/>
              <a:t>Metabolic Model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42902" y="3718739"/>
            <a:ext cx="8477417" cy="218422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lnSpc>
                <a:spcPts val="2400"/>
              </a:lnSpc>
            </a:pPr>
            <a:r>
              <a:rPr lang="en-US" sz="2800" dirty="0" smtClean="0"/>
              <a:t>Wai Kit Ong</a:t>
            </a:r>
          </a:p>
          <a:p>
            <a:pPr algn="ctr">
              <a:lnSpc>
                <a:spcPts val="2400"/>
              </a:lnSpc>
            </a:pPr>
            <a:endParaRPr lang="en-US" sz="2800" dirty="0" smtClean="0"/>
          </a:p>
          <a:p>
            <a:pPr algn="ctr">
              <a:lnSpc>
                <a:spcPts val="2400"/>
              </a:lnSpc>
            </a:pPr>
            <a:r>
              <a:rPr lang="en-US" sz="2800" dirty="0" smtClean="0"/>
              <a:t>Pathway Tools Workshop 2018</a:t>
            </a:r>
            <a:endParaRPr lang="en-US" sz="2800" dirty="0"/>
          </a:p>
          <a:p>
            <a:pPr algn="ctr">
              <a:lnSpc>
                <a:spcPts val="2400"/>
              </a:lnSpc>
              <a:spcBef>
                <a:spcPct val="0"/>
              </a:spcBef>
            </a:pPr>
            <a:endParaRPr lang="en-US" sz="2800" dirty="0"/>
          </a:p>
          <a:p>
            <a:pPr marL="230188" lvl="0" indent="-230188" algn="ctr">
              <a:spcBef>
                <a:spcPct val="20000"/>
              </a:spcBef>
              <a:buClr>
                <a:schemeClr val="accent1"/>
              </a:buClr>
              <a:defRPr/>
            </a:pPr>
            <a:endParaRPr lang="en-US" sz="2800" dirty="0"/>
          </a:p>
          <a:p>
            <a:pPr marL="230188" lvl="0" indent="-230188" algn="ctr">
              <a:spcBef>
                <a:spcPct val="20000"/>
              </a:spcBef>
              <a:buClr>
                <a:schemeClr val="accent1"/>
              </a:buClr>
              <a:defRPr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FBA Solution File (.sol)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Flux: 440.476833456    (TRANS-RXN-335)   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	pyruvate[cytosol</a:t>
            </a:r>
            <a:r>
              <a:rPr lang="en-US" sz="1600" dirty="0"/>
              <a:t>] </a:t>
            </a:r>
            <a:r>
              <a:rPr lang="en-US" sz="1600" dirty="0" smtClean="0"/>
              <a:t>+ H</a:t>
            </a:r>
            <a:r>
              <a:rPr lang="en-US" sz="1600" dirty="0"/>
              <a:t>+[cytosol]  </a:t>
            </a:r>
            <a:r>
              <a:rPr lang="en-US" sz="1600" dirty="0" smtClean="0"/>
              <a:t>-&gt;</a:t>
            </a:r>
            <a:r>
              <a:rPr lang="en-US" sz="1600" dirty="0"/>
              <a:t>  pyruvate[periplasm] + H+[periplasm</a:t>
            </a:r>
            <a:r>
              <a:rPr lang="en-US" sz="1600" dirty="0" smtClean="0"/>
              <a:t>]</a:t>
            </a:r>
            <a:r>
              <a:rPr lang="en-US" sz="1600" dirty="0"/>
              <a:t> 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Flux</a:t>
            </a:r>
            <a:r>
              <a:rPr lang="en-US" sz="1600" dirty="0"/>
              <a:t>: 440.476833456    (</a:t>
            </a:r>
            <a:r>
              <a:rPr lang="en-US" sz="1600" dirty="0" smtClean="0"/>
              <a:t>TRANS-RXN0-506)</a:t>
            </a:r>
            <a:r>
              <a:rPr lang="en-US" sz="1600" dirty="0"/>
              <a:t>   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pyruvate[periplasm</a:t>
            </a:r>
            <a:r>
              <a:rPr lang="en-US" sz="1600" dirty="0"/>
              <a:t>] -&gt; pyruvate[cytosol]</a:t>
            </a:r>
          </a:p>
          <a:p>
            <a:endParaRPr lang="en-US" sz="1800" dirty="0" smtClean="0"/>
          </a:p>
          <a:p>
            <a:r>
              <a:rPr lang="en-US" sz="1800" dirty="0" smtClean="0"/>
              <a:t>Cycle between </a:t>
            </a:r>
            <a:r>
              <a:rPr lang="en-US" sz="1800" dirty="0" smtClean="0"/>
              <a:t>these </a:t>
            </a:r>
            <a:r>
              <a:rPr lang="en-US" sz="1800" dirty="0" smtClean="0"/>
              <a:t>reactions</a:t>
            </a:r>
            <a:r>
              <a:rPr lang="en-US" sz="1800" dirty="0" smtClean="0"/>
              <a:t>, pumping protons out of the cell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Action: Email curator with findings</a:t>
            </a:r>
          </a:p>
          <a:p>
            <a:endParaRPr lang="en-US" sz="1800" dirty="0"/>
          </a:p>
          <a:p>
            <a:r>
              <a:rPr lang="en-US" sz="1800" dirty="0" smtClean="0"/>
              <a:t>Solution: TRANS-RXN0-506 to be deleted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367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PGDB Comparison Report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86" b="23599"/>
          <a:stretch/>
        </p:blipFill>
        <p:spPr>
          <a:xfrm>
            <a:off x="876446" y="1803633"/>
            <a:ext cx="7241884" cy="2885813"/>
          </a:xfrm>
        </p:spPr>
      </p:pic>
      <p:sp>
        <p:nvSpPr>
          <p:cNvPr id="5" name="Rounded Rectangle 4"/>
          <p:cNvSpPr/>
          <p:nvPr/>
        </p:nvSpPr>
        <p:spPr>
          <a:xfrm>
            <a:off x="1300293" y="3884103"/>
            <a:ext cx="3154261" cy="39227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6446" y="5075441"/>
            <a:ext cx="7241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Following day’s report shows </a:t>
            </a:r>
            <a:r>
              <a:rPr lang="en-US" dirty="0"/>
              <a:t>that TRANS-RXN0-506 </a:t>
            </a:r>
            <a:r>
              <a:rPr lang="en-US" dirty="0" smtClean="0"/>
              <a:t>is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7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Prediction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EcoCyc-18.0 – </a:t>
            </a:r>
            <a:r>
              <a:rPr lang="en-US" dirty="0" smtClean="0"/>
              <a:t>95.2% | 1,445 single gene knockouts under glucose aerobic condition</a:t>
            </a:r>
          </a:p>
          <a:p>
            <a:r>
              <a:rPr lang="en-US" dirty="0" smtClean="0"/>
              <a:t>EcoCyc-21.5</a:t>
            </a:r>
            <a:r>
              <a:rPr lang="en-US" baseline="30000" dirty="0" smtClean="0"/>
              <a:t>+</a:t>
            </a:r>
            <a:r>
              <a:rPr lang="en-US" dirty="0" smtClean="0"/>
              <a:t> – 91.0% | 1,650 single gene knockouts under glucose aerobic condition</a:t>
            </a:r>
            <a:endParaRPr lang="en-US" dirty="0" smtClean="0"/>
          </a:p>
          <a:p>
            <a:r>
              <a:rPr lang="en-US" dirty="0" smtClean="0"/>
              <a:t>iML1515 – 93.4% | 23,617 single gene knockouts across 16 carbon sources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312673"/>
              </p:ext>
            </p:extLst>
          </p:nvPr>
        </p:nvGraphicFramePr>
        <p:xfrm>
          <a:off x="603814" y="4169696"/>
          <a:ext cx="7094843" cy="1670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4586"/>
                <a:gridCol w="1712835"/>
                <a:gridCol w="1773711"/>
                <a:gridCol w="1773711"/>
              </a:tblGrid>
              <a:tr h="417666">
                <a:tc rowSpan="2" gridSpan="2">
                  <a:txBody>
                    <a:bodyPr/>
                    <a:lstStyle/>
                    <a:p>
                      <a:r>
                        <a:rPr lang="en-US" dirty="0" smtClean="0"/>
                        <a:t>Knockout Mutants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Accuracy = (TP+TN)/(TP+TN+FP+FN)</a:t>
                      </a: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Experimental Observation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66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Growth</a:t>
                      </a:r>
                      <a:endParaRPr lang="en-US" dirty="0"/>
                    </a:p>
                  </a:txBody>
                  <a:tcPr/>
                </a:tc>
              </a:tr>
              <a:tr h="417666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Computational Prediction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Positive</a:t>
                      </a:r>
                      <a:endParaRPr 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Positive</a:t>
                      </a:r>
                      <a:endParaRPr lang="en-US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</a:tr>
              <a:tr h="4176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 Negative</a:t>
                      </a:r>
                      <a:endParaRPr lang="en-US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Negative</a:t>
                      </a:r>
                      <a:endParaRPr 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18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False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inspection/curation/literature search</a:t>
            </a:r>
          </a:p>
          <a:p>
            <a:pPr lvl="1"/>
            <a:r>
              <a:rPr lang="en-US" dirty="0" smtClean="0"/>
              <a:t>b0003 (</a:t>
            </a:r>
            <a:r>
              <a:rPr lang="en-US" dirty="0" err="1" smtClean="0"/>
              <a:t>thrB</a:t>
            </a:r>
            <a:r>
              <a:rPr lang="en-US" dirty="0" smtClean="0"/>
              <a:t>) and b0004 (</a:t>
            </a:r>
            <a:r>
              <a:rPr lang="en-US" dirty="0" err="1" smtClean="0"/>
              <a:t>thrC</a:t>
            </a:r>
            <a:r>
              <a:rPr lang="en-US" dirty="0" smtClean="0"/>
              <a:t>) are essential genes in L-threonine biosynthesis pathway | False positives</a:t>
            </a:r>
          </a:p>
          <a:p>
            <a:pPr lvl="1"/>
            <a:r>
              <a:rPr lang="en-US" dirty="0" smtClean="0"/>
              <a:t>RXN-15122 being reversible allowed an alternative route to L-threonine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Flux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   0.344684158    (RXN-15147)   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O-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succinyl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-L-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homoserine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-&gt; succinate + (2Z)-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2-aminobut-2-enoate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+ 2 H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Flux:   0.344684158    (RXN-15122)   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2Z)-2-aminobut-2-enoate + H2O +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+  -&gt;  L-threonine</a:t>
            </a:r>
          </a:p>
          <a:p>
            <a:pPr lvl="1"/>
            <a:r>
              <a:rPr lang="en-US" dirty="0" smtClean="0"/>
              <a:t>Action: Email curator with findings</a:t>
            </a:r>
          </a:p>
          <a:p>
            <a:pPr lvl="1"/>
            <a:r>
              <a:rPr lang="en-US" dirty="0" smtClean="0"/>
              <a:t>Solution: Fixed RXN-15122 reaction direction to be irreversible L2R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708" y="3109759"/>
            <a:ext cx="6057593" cy="118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7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False Predictions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Led to identifying unexpected bugs</a:t>
            </a:r>
          </a:p>
          <a:p>
            <a:pPr lvl="1"/>
            <a:r>
              <a:rPr lang="en-US" dirty="0" smtClean="0"/>
              <a:t>b0072 (</a:t>
            </a:r>
            <a:r>
              <a:rPr lang="en-US" dirty="0" err="1" smtClean="0"/>
              <a:t>leuC</a:t>
            </a:r>
            <a:r>
              <a:rPr lang="en-US" dirty="0" smtClean="0"/>
              <a:t>) and b0071 (</a:t>
            </a:r>
            <a:r>
              <a:rPr lang="en-US" dirty="0" err="1" smtClean="0"/>
              <a:t>leuD</a:t>
            </a:r>
            <a:r>
              <a:rPr lang="en-US" dirty="0" smtClean="0"/>
              <a:t>) | false positives</a:t>
            </a:r>
          </a:p>
          <a:p>
            <a:pPr lvl="1"/>
            <a:r>
              <a:rPr lang="en-US" dirty="0" smtClean="0"/>
              <a:t>RXN-13163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Genes associated with sub-reactions but not overall reaction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394" y="2749706"/>
            <a:ext cx="5721913" cy="1491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394" y="4280355"/>
            <a:ext cx="51816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Unresolved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Trouble with cycle formed between these hydrogenase reactions</a:t>
            </a:r>
          </a:p>
          <a:p>
            <a:r>
              <a:rPr lang="en-US" dirty="0" smtClean="0"/>
              <a:t>Consult iML1515 (2017) – </a:t>
            </a:r>
            <a:r>
              <a:rPr lang="en-US" dirty="0" err="1"/>
              <a:t>Palsson</a:t>
            </a:r>
            <a:r>
              <a:rPr lang="en-US" dirty="0"/>
              <a:t> Lab </a:t>
            </a:r>
            <a:r>
              <a:rPr lang="en-US" dirty="0" err="1"/>
              <a:t>Ecoli</a:t>
            </a:r>
            <a:r>
              <a:rPr lang="en-US" dirty="0"/>
              <a:t> Model</a:t>
            </a:r>
            <a:endParaRPr lang="en-US" dirty="0" smtClean="0"/>
          </a:p>
          <a:p>
            <a:r>
              <a:rPr lang="en-US" dirty="0" smtClean="0"/>
              <a:t>HYD2pp | Hydrogenase (menaquinol8: 2 protons) (periplasm) | Irreversible</a:t>
            </a:r>
          </a:p>
          <a:p>
            <a:pPr lvl="1"/>
            <a:r>
              <a:rPr lang="en-US" dirty="0" smtClean="0"/>
              <a:t>Confidence score = 4; Reference = 1996</a:t>
            </a: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559" y="1501621"/>
            <a:ext cx="4351391" cy="2003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588" y="1623501"/>
            <a:ext cx="4210971" cy="153003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59648" y="1232972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RXN0-5256 (reversible)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79005" y="1232972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RXN0-5388 (irreversible)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25132" y="3169345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Ref: Pinske2015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01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FiveAM</a:t>
            </a:r>
            <a:r>
              <a:rPr lang="en-US" dirty="0" smtClean="0"/>
              <a:t> test for </a:t>
            </a:r>
            <a:r>
              <a:rPr lang="en-US" dirty="0" err="1" smtClean="0"/>
              <a:t>EcoCyc</a:t>
            </a:r>
            <a:r>
              <a:rPr lang="en-US" dirty="0" smtClean="0"/>
              <a:t> models helped speed up model fixing</a:t>
            </a:r>
          </a:p>
          <a:p>
            <a:endParaRPr lang="en-US" dirty="0"/>
          </a:p>
          <a:p>
            <a:r>
              <a:rPr lang="en-US" dirty="0" smtClean="0"/>
              <a:t>Building a model can help improve its PGDB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1148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z="2000" dirty="0" smtClean="0"/>
              <a:t> SRI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Ingrid </a:t>
            </a:r>
            <a:r>
              <a:rPr lang="en-US" sz="2000" b="1" dirty="0" err="1" smtClean="0"/>
              <a:t>Keseler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2000" b="1" dirty="0"/>
              <a:t>Ron </a:t>
            </a:r>
            <a:r>
              <a:rPr lang="en-US" sz="2000" b="1" dirty="0" err="1" smtClean="0"/>
              <a:t>Caspi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Mario </a:t>
            </a:r>
            <a:r>
              <a:rPr lang="en-US" sz="2000" b="1" dirty="0" err="1" smtClean="0"/>
              <a:t>Latendresse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Peter Karp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External </a:t>
            </a:r>
            <a:r>
              <a:rPr lang="en-US" sz="2200" dirty="0" err="1" smtClean="0"/>
              <a:t>EcoCyc</a:t>
            </a:r>
            <a:r>
              <a:rPr lang="en-US" sz="2200" dirty="0" smtClean="0"/>
              <a:t> curator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Amanda Mackie</a:t>
            </a:r>
            <a:endParaRPr lang="en-US" sz="2000" b="1" dirty="0"/>
          </a:p>
        </p:txBody>
      </p:sp>
      <p:sp>
        <p:nvSpPr>
          <p:cNvPr id="147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219200"/>
            <a:ext cx="3771900" cy="4800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000" dirty="0" smtClean="0"/>
              <a:t> Funding sources: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NIH National Institute of General Medical Sciences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06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FiveAM</a:t>
            </a:r>
            <a:r>
              <a:rPr lang="en-US" dirty="0" smtClean="0"/>
              <a:t> </a:t>
            </a:r>
            <a:r>
              <a:rPr lang="en-US" dirty="0" smtClean="0"/>
              <a:t>Test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Model </a:t>
            </a:r>
            <a:r>
              <a:rPr lang="en-US" dirty="0" smtClean="0"/>
              <a:t>Prediction </a:t>
            </a:r>
            <a:r>
              <a:rPr lang="en-US" dirty="0"/>
              <a:t>A</a:t>
            </a:r>
            <a:r>
              <a:rPr lang="en-US" dirty="0" smtClean="0"/>
              <a:t>ccuracy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EcoCyc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EcoCyc</a:t>
            </a:r>
            <a:r>
              <a:rPr lang="en-US" dirty="0"/>
              <a:t> models available on biocyc.org</a:t>
            </a:r>
          </a:p>
          <a:p>
            <a:pPr marL="230187" lvl="1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cs</a:t>
            </a:r>
            <a:r>
              <a:rPr lang="en-US" dirty="0" smtClean="0"/>
              <a:t>-glucose-tea-none 				- </a:t>
            </a:r>
            <a:r>
              <a:rPr lang="en-US" dirty="0" err="1" smtClean="0"/>
              <a:t>cs</a:t>
            </a:r>
            <a:r>
              <a:rPr lang="en-US" dirty="0" smtClean="0"/>
              <a:t>-lactose-tea-none</a:t>
            </a:r>
            <a:endParaRPr lang="en-US" dirty="0"/>
          </a:p>
          <a:p>
            <a:pPr marL="230187" lvl="1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cs</a:t>
            </a:r>
            <a:r>
              <a:rPr lang="en-US" dirty="0" smtClean="0"/>
              <a:t>-glucose-tea-oxygen				- </a:t>
            </a:r>
            <a:r>
              <a:rPr lang="en-US" dirty="0" err="1" smtClean="0"/>
              <a:t>cs</a:t>
            </a:r>
            <a:r>
              <a:rPr lang="en-US" dirty="0" smtClean="0"/>
              <a:t>-</a:t>
            </a:r>
            <a:r>
              <a:rPr lang="en-US" dirty="0" err="1" smtClean="0"/>
              <a:t>oleate</a:t>
            </a:r>
            <a:r>
              <a:rPr lang="en-US" dirty="0" smtClean="0"/>
              <a:t>-tea-nitrate</a:t>
            </a:r>
            <a:endParaRPr lang="en-US" dirty="0"/>
          </a:p>
          <a:p>
            <a:pPr marL="230187" lvl="1" indent="0">
              <a:buNone/>
            </a:pPr>
            <a:r>
              <a:rPr lang="en-US" dirty="0" smtClean="0"/>
              <a:t>- cs-glycerol-3p-tea-fumarate		- </a:t>
            </a:r>
            <a:r>
              <a:rPr lang="en-US" dirty="0" err="1" smtClean="0"/>
              <a:t>cs</a:t>
            </a:r>
            <a:r>
              <a:rPr lang="en-US" dirty="0" smtClean="0"/>
              <a:t>-tryptophan-tea-none</a:t>
            </a:r>
            <a:endParaRPr lang="en-US" dirty="0"/>
          </a:p>
          <a:p>
            <a:pPr marL="230187" lvl="1" indent="0">
              <a:buNone/>
            </a:pPr>
            <a:endParaRPr lang="en-US" dirty="0" smtClean="0"/>
          </a:p>
          <a:p>
            <a:pPr marL="230187" lvl="1" indent="0">
              <a:buNone/>
            </a:pPr>
            <a:endParaRPr lang="en-US" dirty="0"/>
          </a:p>
          <a:p>
            <a:r>
              <a:rPr lang="en-US" dirty="0" smtClean="0"/>
              <a:t>New version of </a:t>
            </a:r>
            <a:r>
              <a:rPr lang="en-US" dirty="0" err="1" smtClean="0"/>
              <a:t>EcoCyc</a:t>
            </a:r>
            <a:r>
              <a:rPr lang="en-US" dirty="0" smtClean="0"/>
              <a:t> released three times a year</a:t>
            </a:r>
          </a:p>
          <a:p>
            <a:pPr lvl="1"/>
            <a:r>
              <a:rPr lang="en-US" dirty="0" smtClean="0"/>
              <a:t>Database curation</a:t>
            </a:r>
          </a:p>
          <a:p>
            <a:pPr lvl="1"/>
            <a:r>
              <a:rPr lang="en-US" dirty="0" smtClean="0"/>
              <a:t>Software changes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Models checked after curation freeze during each release</a:t>
            </a:r>
          </a:p>
          <a:p>
            <a:pPr lvl="1"/>
            <a:r>
              <a:rPr lang="en-US" dirty="0" smtClean="0"/>
              <a:t>Not obvious what broke the models</a:t>
            </a:r>
          </a:p>
          <a:p>
            <a:pPr lvl="1"/>
            <a:r>
              <a:rPr lang="en-US" dirty="0" smtClean="0"/>
              <a:t>Limited time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1465" y="2943448"/>
            <a:ext cx="70161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c</a:t>
            </a:r>
            <a:r>
              <a:rPr lang="en-US" sz="1600" dirty="0" err="1" smtClean="0"/>
              <a:t>s</a:t>
            </a:r>
            <a:r>
              <a:rPr lang="en-US" sz="1600" dirty="0" smtClean="0"/>
              <a:t>: </a:t>
            </a:r>
            <a:r>
              <a:rPr lang="en-US" sz="1600" dirty="0"/>
              <a:t>carbon </a:t>
            </a:r>
            <a:r>
              <a:rPr lang="en-US" sz="1600" dirty="0" smtClean="0"/>
              <a:t>source       tea: </a:t>
            </a:r>
            <a:r>
              <a:rPr lang="en-US" sz="1600" dirty="0"/>
              <a:t>terminal electron acceptor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77982" y="4052623"/>
            <a:ext cx="4796761" cy="1097168"/>
            <a:chOff x="3277982" y="3659333"/>
            <a:chExt cx="4796761" cy="109716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7575" y="3659333"/>
              <a:ext cx="1097168" cy="109716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277982" y="4207917"/>
              <a:ext cx="35573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Potentially break </a:t>
              </a:r>
              <a:r>
                <a:rPr lang="en-US" dirty="0" err="1" smtClean="0"/>
                <a:t>EcoCyc</a:t>
              </a:r>
              <a:r>
                <a:rPr lang="en-US" dirty="0" smtClean="0"/>
                <a:t> models</a:t>
              </a:r>
              <a:endParaRPr lang="en-US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357358" y="3893575"/>
              <a:ext cx="3398633" cy="29496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186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FiveAM</a:t>
            </a:r>
            <a:r>
              <a:rPr lang="en-US" dirty="0" smtClean="0"/>
              <a:t> Test Suite for </a:t>
            </a:r>
            <a:r>
              <a:rPr lang="en-US" dirty="0" err="1" smtClean="0"/>
              <a:t>EcoCyc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FiveAM</a:t>
            </a:r>
            <a:r>
              <a:rPr lang="en-US" dirty="0" smtClean="0"/>
              <a:t> is a regression testing framework</a:t>
            </a:r>
          </a:p>
          <a:p>
            <a:pPr lvl="1"/>
            <a:r>
              <a:rPr lang="en-US" dirty="0" smtClean="0"/>
              <a:t>Ensures previously developed and tested software performs as expected</a:t>
            </a:r>
          </a:p>
          <a:p>
            <a:endParaRPr lang="en-US" dirty="0" smtClean="0"/>
          </a:p>
          <a:p>
            <a:r>
              <a:rPr lang="en-US" dirty="0" smtClean="0"/>
              <a:t>Rebuild software and run tests daily </a:t>
            </a:r>
          </a:p>
          <a:p>
            <a:pPr lvl="1"/>
            <a:r>
              <a:rPr lang="en-US" dirty="0" smtClean="0"/>
              <a:t>Includes changes to database and software</a:t>
            </a:r>
          </a:p>
          <a:p>
            <a:endParaRPr lang="en-US" dirty="0" smtClean="0"/>
          </a:p>
          <a:p>
            <a:r>
              <a:rPr lang="en-US" dirty="0" smtClean="0"/>
              <a:t>Daily email with </a:t>
            </a:r>
            <a:r>
              <a:rPr lang="en-US" dirty="0" smtClean="0"/>
              <a:t>FBA comparison result summary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Detect problems immediately (daily)</a:t>
            </a:r>
          </a:p>
          <a:p>
            <a:pPr lvl="1"/>
            <a:r>
              <a:rPr lang="en-US" dirty="0" smtClean="0"/>
              <a:t>Source of problem more easily identified</a:t>
            </a:r>
          </a:p>
          <a:p>
            <a:pPr lvl="1"/>
            <a:r>
              <a:rPr lang="en-US" dirty="0" smtClean="0"/>
              <a:t>Save time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89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FBA Comparison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pathway tools build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MetaFlux</a:t>
            </a:r>
            <a:r>
              <a:rPr lang="en-US" dirty="0" smtClean="0"/>
              <a:t> – Run FBA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Store results in an output file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Compare biomass with last good run (  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difference less than specified cutoff (1%), set new output file as “good” run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Else, generate comparison report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03919" y="4721942"/>
            <a:ext cx="648929" cy="1301446"/>
            <a:chOff x="2203919" y="4859590"/>
            <a:chExt cx="648929" cy="1301446"/>
          </a:xfrm>
        </p:grpSpPr>
        <p:sp>
          <p:nvSpPr>
            <p:cNvPr id="5" name="Rounded Rectangle 4"/>
            <p:cNvSpPr/>
            <p:nvPr/>
          </p:nvSpPr>
          <p:spPr>
            <a:xfrm>
              <a:off x="2203919" y="4859590"/>
              <a:ext cx="648929" cy="825910"/>
            </a:xfrm>
            <a:prstGeom prst="roundRect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1930" y="569937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72096" y="4721942"/>
            <a:ext cx="648929" cy="1309745"/>
            <a:chOff x="3572096" y="4859590"/>
            <a:chExt cx="648929" cy="1309745"/>
          </a:xfrm>
        </p:grpSpPr>
        <p:sp>
          <p:nvSpPr>
            <p:cNvPr id="6" name="Rounded Rectangle 5"/>
            <p:cNvSpPr/>
            <p:nvPr/>
          </p:nvSpPr>
          <p:spPr>
            <a:xfrm>
              <a:off x="3572096" y="4859590"/>
              <a:ext cx="648929" cy="825910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out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40107" y="570767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40274" y="4721942"/>
            <a:ext cx="648929" cy="1301446"/>
            <a:chOff x="4940274" y="4859590"/>
            <a:chExt cx="648929" cy="1301446"/>
          </a:xfrm>
        </p:grpSpPr>
        <p:sp>
          <p:nvSpPr>
            <p:cNvPr id="7" name="Rounded Rectangle 6"/>
            <p:cNvSpPr/>
            <p:nvPr/>
          </p:nvSpPr>
          <p:spPr>
            <a:xfrm>
              <a:off x="4940274" y="4859590"/>
              <a:ext cx="648929" cy="825910"/>
            </a:xfrm>
            <a:prstGeom prst="roundRect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out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8285" y="569937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5742" y="4721942"/>
            <a:ext cx="648929" cy="1306625"/>
            <a:chOff x="835742" y="4859590"/>
            <a:chExt cx="648929" cy="1306625"/>
          </a:xfrm>
        </p:grpSpPr>
        <p:sp>
          <p:nvSpPr>
            <p:cNvPr id="4" name="Rounded Rectangle 3"/>
            <p:cNvSpPr/>
            <p:nvPr/>
          </p:nvSpPr>
          <p:spPr>
            <a:xfrm>
              <a:off x="835742" y="4859590"/>
              <a:ext cx="648929" cy="825910"/>
            </a:xfrm>
            <a:prstGeom prst="roundRect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out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3753" y="570455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</p:grpSp>
      <p:sp>
        <p:nvSpPr>
          <p:cNvPr id="12" name="5-Point Star 11"/>
          <p:cNvSpPr/>
          <p:nvPr/>
        </p:nvSpPr>
        <p:spPr>
          <a:xfrm>
            <a:off x="1306577" y="4475748"/>
            <a:ext cx="178094" cy="178094"/>
          </a:xfrm>
          <a:prstGeom prst="star5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674754" y="4470569"/>
            <a:ext cx="178094" cy="178094"/>
          </a:xfrm>
          <a:prstGeom prst="star5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411109" y="4470569"/>
            <a:ext cx="178094" cy="178094"/>
          </a:xfrm>
          <a:prstGeom prst="star5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589203" y="2880998"/>
            <a:ext cx="178094" cy="178094"/>
          </a:xfrm>
          <a:prstGeom prst="star5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52848" y="5899358"/>
            <a:ext cx="719248" cy="707923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</a:t>
            </a:r>
            <a:endParaRPr lang="en-US" sz="2400" dirty="0"/>
          </a:p>
        </p:txBody>
      </p:sp>
      <p:sp>
        <p:nvSpPr>
          <p:cNvPr id="23" name="Left-Right Arrow 22"/>
          <p:cNvSpPr/>
          <p:nvPr/>
        </p:nvSpPr>
        <p:spPr>
          <a:xfrm>
            <a:off x="1583740" y="5051323"/>
            <a:ext cx="521109" cy="167148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-Right Arrow 25"/>
          <p:cNvSpPr/>
          <p:nvPr/>
        </p:nvSpPr>
        <p:spPr>
          <a:xfrm>
            <a:off x="2951917" y="5051323"/>
            <a:ext cx="521109" cy="167148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212472" y="5218471"/>
            <a:ext cx="0" cy="582383"/>
          </a:xfrm>
          <a:prstGeom prst="straightConnector1">
            <a:avLst/>
          </a:prstGeom>
          <a:ln w="57150">
            <a:prstDash val="sysDot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Left-Right Arrow 28"/>
          <p:cNvSpPr/>
          <p:nvPr/>
        </p:nvSpPr>
        <p:spPr>
          <a:xfrm>
            <a:off x="2951917" y="4751349"/>
            <a:ext cx="1922087" cy="20147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6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3" grpId="0" animBg="1"/>
      <p:bldP spid="13" grpId="1" animBg="1"/>
      <p:bldP spid="14" grpId="0" animBg="1"/>
      <p:bldP spid="20" grpId="0" animBg="1"/>
      <p:bldP spid="22" grpId="0" animBg="1"/>
      <p:bldP spid="23" grpId="0" animBg="1"/>
      <p:bldP spid="26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FBA Comparison Result Summary Email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372124"/>
              </p:ext>
            </p:extLst>
          </p:nvPr>
        </p:nvGraphicFramePr>
        <p:xfrm>
          <a:off x="382588" y="1598920"/>
          <a:ext cx="82296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7025"/>
                <a:gridCol w="2329375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Growth 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FBA-succeeded?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 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</a:t>
                      </a:r>
                      <a:r>
                        <a:rPr lang="en-US" dirty="0" smtClean="0"/>
                        <a:t>-glucose-tea-none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NO-CHANGE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</a:t>
                      </a:r>
                      <a:r>
                        <a:rPr lang="en-US" dirty="0" smtClean="0"/>
                        <a:t>-glucose-tea-oxygen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NO-CHANGE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cs-glycerol-3p-tea-fumarate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NO-CHANGE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</a:t>
                      </a:r>
                      <a:r>
                        <a:rPr lang="en-US" dirty="0" smtClean="0"/>
                        <a:t>-lactose-tea-none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NO-CHANGE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cs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oleate</a:t>
                      </a:r>
                      <a:r>
                        <a:rPr lang="en-US" dirty="0" smtClean="0"/>
                        <a:t>-tea-nitrate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NO-CHANGE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</a:t>
                      </a:r>
                      <a:r>
                        <a:rPr lang="en-US" dirty="0" smtClean="0"/>
                        <a:t>-tryptophan-tea-none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NO-CHANGE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820711"/>
              </p:ext>
            </p:extLst>
          </p:nvPr>
        </p:nvGraphicFramePr>
        <p:xfrm>
          <a:off x="5868988" y="1995683"/>
          <a:ext cx="27432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REPORT-GENERATED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REPORT-GENERATED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REPORT-GENERATED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REPORT-GENERATED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REPORT-GENERATED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REPORT-GENERATED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811765">
            <a:off x="8021422" y="1669181"/>
            <a:ext cx="699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5625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FBA Comparison Report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1039772"/>
            <a:ext cx="8229600" cy="5483308"/>
          </a:xfrm>
        </p:spPr>
      </p:pic>
      <p:sp>
        <p:nvSpPr>
          <p:cNvPr id="5" name="Rectangle 4"/>
          <p:cNvSpPr/>
          <p:nvPr/>
        </p:nvSpPr>
        <p:spPr>
          <a:xfrm>
            <a:off x="8164174" y="525733"/>
            <a:ext cx="448014" cy="44096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38899" y="2223083"/>
            <a:ext cx="6660859" cy="13422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357145" y="1895911"/>
            <a:ext cx="1711354" cy="922789"/>
            <a:chOff x="7357145" y="1895911"/>
            <a:chExt cx="1711354" cy="922789"/>
          </a:xfrm>
        </p:grpSpPr>
        <p:sp>
          <p:nvSpPr>
            <p:cNvPr id="8" name="Right Brace 7"/>
            <p:cNvSpPr/>
            <p:nvPr/>
          </p:nvSpPr>
          <p:spPr>
            <a:xfrm>
              <a:off x="7357145" y="1895911"/>
              <a:ext cx="411060" cy="922789"/>
            </a:xfrm>
            <a:prstGeom prst="rightBrace">
              <a:avLst>
                <a:gd name="adj1" fmla="val 28741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43706" y="1988082"/>
              <a:ext cx="122479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Basic model stats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59585" y="3095974"/>
            <a:ext cx="2352602" cy="1417303"/>
            <a:chOff x="6259585" y="3095974"/>
            <a:chExt cx="2352602" cy="1417303"/>
          </a:xfrm>
        </p:grpSpPr>
        <p:sp>
          <p:nvSpPr>
            <p:cNvPr id="9" name="Right Brace 8"/>
            <p:cNvSpPr/>
            <p:nvPr/>
          </p:nvSpPr>
          <p:spPr>
            <a:xfrm>
              <a:off x="6259585" y="3095974"/>
              <a:ext cx="411060" cy="1417303"/>
            </a:xfrm>
            <a:prstGeom prst="rightBrace">
              <a:avLst>
                <a:gd name="adj1" fmla="val 36904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45416" y="3365927"/>
              <a:ext cx="176677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Breakdown of types of differences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64697" y="4840448"/>
            <a:ext cx="2823484" cy="1755711"/>
            <a:chOff x="5564697" y="4840448"/>
            <a:chExt cx="2823484" cy="1755711"/>
          </a:xfrm>
        </p:grpSpPr>
        <p:sp>
          <p:nvSpPr>
            <p:cNvPr id="10" name="Right Brace 9"/>
            <p:cNvSpPr/>
            <p:nvPr/>
          </p:nvSpPr>
          <p:spPr>
            <a:xfrm>
              <a:off x="5564697" y="4840448"/>
              <a:ext cx="408264" cy="1755711"/>
            </a:xfrm>
            <a:prstGeom prst="rightBrace">
              <a:avLst>
                <a:gd name="adj1" fmla="val 36904"/>
                <a:gd name="adj2" fmla="val 15277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34039" y="4913391"/>
              <a:ext cx="22541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Actual reaction fluxes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06493" y="1241040"/>
            <a:ext cx="1486505" cy="584775"/>
            <a:chOff x="7506493" y="1241040"/>
            <a:chExt cx="1486505" cy="584775"/>
          </a:xfrm>
        </p:grpSpPr>
        <p:sp>
          <p:nvSpPr>
            <p:cNvPr id="14" name="Right Brace 13"/>
            <p:cNvSpPr/>
            <p:nvPr/>
          </p:nvSpPr>
          <p:spPr>
            <a:xfrm>
              <a:off x="7506493" y="1296867"/>
              <a:ext cx="205530" cy="375003"/>
            </a:xfrm>
            <a:prstGeom prst="rightBrace">
              <a:avLst>
                <a:gd name="adj1" fmla="val 28741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68205" y="1241040"/>
              <a:ext cx="122479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Source files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875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FBA Comparison Report </a:t>
            </a:r>
            <a:r>
              <a:rPr lang="en-US" dirty="0" smtClean="0"/>
              <a:t>File (cont.)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8" y="2206404"/>
            <a:ext cx="8229600" cy="3150043"/>
          </a:xfrm>
        </p:spPr>
      </p:pic>
      <p:sp>
        <p:nvSpPr>
          <p:cNvPr id="5" name="Rectangle 4"/>
          <p:cNvSpPr/>
          <p:nvPr/>
        </p:nvSpPr>
        <p:spPr>
          <a:xfrm>
            <a:off x="8164174" y="525733"/>
            <a:ext cx="448014" cy="44096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47288" y="4060272"/>
            <a:ext cx="7013197" cy="30200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16200000">
            <a:off x="1793513" y="1095063"/>
            <a:ext cx="411060" cy="1639322"/>
          </a:xfrm>
          <a:prstGeom prst="rightBrace">
            <a:avLst>
              <a:gd name="adj1" fmla="val 3690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80049" y="1327565"/>
            <a:ext cx="17667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Unique fluxes 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9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PGDB Comparison Report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42" y="1252130"/>
            <a:ext cx="3543362" cy="468947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06" r="23712" b="21156"/>
          <a:stretch/>
        </p:blipFill>
        <p:spPr bwMode="auto">
          <a:xfrm>
            <a:off x="3925950" y="2304963"/>
            <a:ext cx="5076670" cy="258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295163" y="4496499"/>
            <a:ext cx="2835479" cy="39227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64174" y="525733"/>
            <a:ext cx="448014" cy="44096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 - &amp;quot;An Overview of SRI International&amp;#x0D;&amp;#x0A;We are a community of innovation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A Period of Great Change…&amp;#x0D;&amp;#x0A;Tremendous opportunities for innovation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… and the Challenges Are Increasing&amp;#x0D;&amp;#x0A;Keeping up with accelerating rates of change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Essential Ingredients for Innovation &amp;#x0D;&amp;#x0A;SRI provides you with all three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SRI International Profile&amp;#x0D;&amp;#x0A;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Who We Are&amp;#x0D;&amp;#x0A;SRI is a world-leading independent R&amp;amp;D organization&amp;quot;&quot;/&gt;&lt;property id=&quot;20307&quot; value=&quot;265&quot;/&gt;&lt;/object&gt;&lt;object type=&quot;3&quot; unique_id=&quot;10011&quot;&gt;&lt;property id=&quot;20148&quot; value=&quot;5&quot;/&gt;&lt;property id=&quot;20300&quot; value=&quot;Slide 8 - &amp;quot;Our Mission &amp;#x0D;&amp;#x0A;Dedicated to client success and lasting value&amp;quot;&quot;/&gt;&lt;property id=&quot;20307&quot; value=&quot;266&quot;/&gt;&lt;/object&gt;&lt;object type=&quot;3&quot; unique_id=&quot;10012&quot;&gt;&lt;property id=&quot;20148&quot; value=&quot;5&quot;/&gt;&lt;property id=&quot;20300&quot; value=&quot;Slide 9 - &amp;quot;What We Do&amp;#x0D;&amp;#x0A;We create solutions that address your needs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Our Focus Areas&amp;#x0D;&amp;#x0A;Multidisciplinary teams leverage core technology and research areas&amp;quot;&quot;/&gt;&lt;property id=&quot;20307&quot; value=&quot;268&quot;/&gt;&lt;/object&gt;&lt;object type=&quot;3&quot; unique_id=&quot;10014&quot;&gt;&lt;property id=&quot;20148&quot; value=&quot;5&quot;/&gt;&lt;property id=&quot;20300&quot; value=&quot;Slide 11 - &amp;quot;Clients throughout the World&amp;#x0D;&amp;#x0A;Providing value from Silicon Valley to our clients worldwide  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SRI and Sarnoff Technology Spin-off Ventures&amp;#x0D;&amp;#x0A;Growth opportunities that bring innovations to market&amp;quot;&quot;/&gt;&lt;property id=&quot;20307&quot; value=&quot;273&quot;/&gt;&lt;/object&gt;&lt;object type=&quot;3&quot; unique_id=&quot;10019&quot;&gt;&lt;property id=&quot;20148&quot; value=&quot;5&quot;/&gt;&lt;property id=&quot;20300&quot; value=&quot;Slide 16 - &amp;quot;Senior Management Team&amp;#x0D;&amp;#x0A;Leaders of customer-centric teams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Distinguished Innovations&amp;#x0D;&amp;#x0A;&amp;quot;&quot;/&gt;&lt;property id=&quot;20307&quot; value=&quot;275&quot;/&gt;&lt;/object&gt;&lt;object type=&quot;3&quot; unique_id=&quot;10021&quot;&gt;&lt;property id=&quot;20148&quot; value=&quot;5&quot;/&gt;&lt;property id=&quot;20300&quot; value=&quot;Slide 18 - &amp;quot;SRI Innovations Have Changed the World&amp;#x0D;&amp;#x0A;More than 60 years of contributions to government, industry, and society&amp;quot;&quot;/&gt;&lt;property id=&quot;20307&quot; value=&quot;276&quot;/&gt;&lt;/object&gt;&lt;object type=&quot;3&quot; unique_id=&quot;10022&quot;&gt;&lt;property id=&quot;20148&quot; value=&quot;5&quot;/&gt;&lt;property id=&quot;20300&quot; value=&quot;Slide 19 - &amp;quot;Computing&amp;#x0D;&amp;#x0A;SRI invented the foundations of personal computing&amp;quot;&quot;/&gt;&lt;property id=&quot;20307&quot; value=&quot;277&quot;/&gt;&lt;/object&gt;&lt;object type=&quot;3&quot; unique_id=&quot;10023&quot;&gt;&lt;property id=&quot;20148&quot; value=&quot;5&quot;/&gt;&lt;property id=&quot;20300&quot; value=&quot;Slide 20 - &amp;quot;Intelligent Robotics&amp;#x0D;&amp;#x0A;SRI has pioneered robotics for more than 40 years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Internet and Networks&amp;#x0D;&amp;#x0A;SRI was there “before the beginning”&amp;quot;&quot;/&gt;&lt;property id=&quot;20307&quot; value=&quot;279&quot;/&gt;&lt;/object&gt;&lt;object type=&quot;3&quot; unique_id=&quot;10025&quot;&gt;&lt;property id=&quot;20148&quot; value=&quot;5&quot;/&gt;&lt;property id=&quot;20300&quot; value=&quot;Slide 22 - &amp;quot;Wireless Communications&amp;#x0D;&amp;#x0A;SRI made possible a new way to communicate&amp;quot;&quot;/&gt;&lt;property id=&quot;20307&quot; value=&quot;280&quot;/&gt;&lt;/object&gt;&lt;object type=&quot;3&quot; unique_id=&quot;10027&quot;&gt;&lt;property id=&quot;20148&quot; value=&quot;5&quot;/&gt;&lt;property id=&quot;20300&quot; value=&quot;Slide 23 - &amp;quot;National Defense&amp;#x0D;&amp;#x0A;SRI has helped our nation meet mission-critical needs for decades&amp;quot;&quot;/&gt;&lt;property id=&quot;20307&quot; value=&quot;282&quot;/&gt;&lt;/object&gt;&lt;object type=&quot;3&quot; unique_id=&quot;10028&quot;&gt;&lt;property id=&quot;20148&quot; value=&quot;5&quot;/&gt;&lt;property id=&quot;20300&quot; value=&quot;Slide 24 - &amp;quot;Penetrating Radars&amp;#x0D;&amp;#x0A;SRI technology pinpoints concealed items of interest &amp;quot;&quot;/&gt;&lt;property id=&quot;20307&quot; value=&quot;283&quot;/&gt;&lt;/object&gt;&lt;object type=&quot;3&quot; unique_id=&quot;10029&quot;&gt;&lt;property id=&quot;20148&quot; value=&quot;5&quot;/&gt;&lt;property id=&quot;20300&quot; value=&quot;Slide 25 - &amp;quot;Aerospace&amp;#x0D;&amp;#x0A;SRI innovations take flight&amp;quot;&quot;/&gt;&lt;property id=&quot;20307&quot; value=&quot;284&quot;/&gt;&lt;/object&gt;&lt;object type=&quot;3&quot; unique_id=&quot;10030&quot;&gt;&lt;property id=&quot;20148&quot; value=&quot;5&quot;/&gt;&lt;property id=&quot;20300&quot; value=&quot;Slide 26 - &amp;quot;Satellite Communications&amp;#x0D;&amp;#x0A;SRI designs, deploys, and operates complex systems &amp;quot;&quot;/&gt;&lt;property id=&quot;20307&quot; value=&quot;285&quot;/&gt;&lt;/object&gt;&lt;object type=&quot;3&quot; unique_id=&quot;10031&quot;&gt;&lt;property id=&quot;20148&quot; value=&quot;5&quot;/&gt;&lt;property id=&quot;20300&quot; value=&quot;Slide 27 - &amp;quot;Banking&amp;#x0D;&amp;#x0A;SRI revolutionized how money is moved and used&amp;quot;&quot;/&gt;&lt;property id=&quot;20307&quot; value=&quot;286&quot;/&gt;&lt;/object&gt;&lt;object type=&quot;3&quot; unique_id=&quot;10032&quot;&gt;&lt;property id=&quot;20148&quot; value=&quot;5&quot;/&gt;&lt;property id=&quot;20300&quot; value=&quot;Slide 28 - &amp;quot;Automation&amp;#x0D;&amp;#x0A;SRI technologies speed delivery of vital information&amp;quot;&quot;/&gt;&lt;property id=&quot;20307&quot; value=&quot;287&quot;/&gt;&lt;/object&gt;&lt;object type=&quot;3&quot; unique_id=&quot;10033&quot;&gt;&lt;property id=&quot;20148&quot; value=&quot;5&quot;/&gt;&lt;property id=&quot;20300&quot; value=&quot;Slide 29 - &amp;quot;Natural Language Speech Recognition&amp;#x0D;&amp;#x0A;SRI innovations give voice to customer transactions &amp;quot;&quot;/&gt;&lt;property id=&quot;20307&quot; value=&quot;288&quot;/&gt;&lt;/object&gt;&lt;object type=&quot;3&quot; unique_id=&quot;10034&quot;&gt;&lt;property id=&quot;20148&quot; value=&quot;5&quot;/&gt;&lt;property id=&quot;20300&quot; value=&quot;Slide 30 - &amp;quot;Energy and Environment&amp;#x0D;&amp;#x0A;SRI is developing and licensing technologies for a sustainable future&amp;quot;&quot;/&gt;&lt;property id=&quot;20307&quot; value=&quot;289&quot;/&gt;&lt;/object&gt;&lt;object type=&quot;3&quot; unique_id=&quot;10035&quot;&gt;&lt;property id=&quot;20148&quot; value=&quot;5&quot;/&gt;&lt;property id=&quot;20300&quot; value=&quot;Slide 31 - &amp;quot;Artificial Muscle&amp;#x0D;&amp;#x0A;“Shape-shifting plastics” offer advanced automation, power generation&amp;quot;&quot;/&gt;&lt;property id=&quot;20307&quot; value=&quot;290&quot;/&gt;&lt;/object&gt;&lt;object type=&quot;3&quot; unique_id=&quot;10036&quot;&gt;&lt;property id=&quot;20148&quot; value=&quot;5&quot;/&gt;&lt;property id=&quot;20300&quot; value=&quot;Slide 32 - &amp;quot;Drug Discovery&amp;#x0D;&amp;#x0A;SRI helps save lives through new drugs for cancer and infectious disease&amp;quot;&quot;/&gt;&lt;property id=&quot;20307&quot; value=&quot;291&quot;/&gt;&lt;/object&gt;&lt;object type=&quot;3&quot; unique_id=&quot;10037&quot;&gt;&lt;property id=&quot;20148&quot; value=&quot;5&quot;/&gt;&lt;property id=&quot;20300&quot; value=&quot;Slide 33 - &amp;quot;Medical Systems&amp;#x0D;&amp;#x0A;SRI innovations help patients recover faster, with fewer complications&amp;quot;&quot;/&gt;&lt;property id=&quot;20307&quot; value=&quot;292&quot;/&gt;&lt;/object&gt;&lt;object type=&quot;3&quot; unique_id=&quot;10038&quot;&gt;&lt;property id=&quot;20148&quot; value=&quot;5&quot;/&gt;&lt;property id=&quot;20300&quot; value=&quot;Slide 34 - &amp;quot;Education&amp;#x0D;&amp;#x0A;SRI helps improve how teachers teach and students learn&amp;quot;&quot;/&gt;&lt;property id=&quot;20307&quot; value=&quot;293&quot;/&gt;&lt;/object&gt;&lt;object type=&quot;3&quot; unique_id=&quot;10039&quot;&gt;&lt;property id=&quot;20148&quot; value=&quot;5&quot;/&gt;&lt;property id=&quot;20300&quot; value=&quot;Slide 35 - &amp;quot;Economic Development&amp;#x0D;&amp;#x0A;SRI helps enhance competitiveness around the globe&amp;quot;&quot;/&gt;&lt;property id=&quot;20307&quot; value=&quot;294&quot;/&gt;&lt;/object&gt;&lt;object type=&quot;3&quot; unique_id=&quot;10040&quot;&gt;&lt;property id=&quot;20148&quot; value=&quot;5&quot;/&gt;&lt;property id=&quot;20300&quot; value=&quot;Slide 36 - &amp;quot;Tourism&amp;#x0D;&amp;#x0A;SRI puts new destinations on the map&amp;quot;&quot;/&gt;&lt;property id=&quot;20307&quot; value=&quot;295&quot;/&gt;&lt;/object&gt;&lt;object type=&quot;3&quot; unique_id=&quot;10041&quot;&gt;&lt;property id=&quot;20148&quot; value=&quot;5&quot;/&gt;&lt;property id=&quot;20300&quot; value=&quot;Slide 37 - &amp;quot;Entertainment &amp;#x0D;&amp;#x0A;SRI and Sarnoff have changed how we see movies and television&amp;quot;&quot;/&gt;&lt;property id=&quot;20307&quot; value=&quot;296&quot;/&gt;&lt;/object&gt;&lt;object type=&quot;3&quot; unique_id=&quot;10042&quot;&gt;&lt;property id=&quot;20148&quot; value=&quot;5&quot;/&gt;&lt;property id=&quot;20300&quot; value=&quot;Slide 38 - &amp;quot;Capabilities Matched to Market Needs&amp;quot;&quot;/&gt;&lt;property id=&quot;20307&quot; value=&quot;297&quot;/&gt;&lt;/object&gt;&lt;object type=&quot;3&quot; unique_id=&quot;10043&quot;&gt;&lt;property id=&quot;20148&quot; value=&quot;5&quot;/&gt;&lt;property id=&quot;20300&quot; value=&quot;Slide 39 - &amp;quot;Deep Technical Capabilities &amp;#x0D;&amp;#x0A;SRI applies interdisciplinary skills to provide solutions to your needs&amp;quot;&quot;/&gt;&lt;property id=&quot;20307&quot; value=&quot;298&quot;/&gt;&lt;/object&gt;&lt;object type=&quot;3&quot; unique_id=&quot;10044&quot;&gt;&lt;property id=&quot;20148&quot; value=&quot;5&quot;/&gt;&lt;property id=&quot;20300&quot; value=&quot;Slide 40 - &amp;quot;Information and Computing &amp;#x0D;&amp;#x0A;Pioneering next-generation, disruptive technologies&amp;quot;&quot;/&gt;&lt;property id=&quot;20307&quot; value=&quot;299&quot;/&gt;&lt;/object&gt;&lt;object type=&quot;3&quot; unique_id=&quot;10045&quot;&gt;&lt;property id=&quot;20148&quot; value=&quot;5&quot;/&gt;&lt;property id=&quot;20300&quot; value=&quot;Slide 41 - &amp;quot;Networks and Communication&amp;#x0D;&amp;#x0A;Operationally effective systems for government and commercial clients&amp;quot;&quot;/&gt;&lt;property id=&quot;20307&quot; value=&quot;300&quot;/&gt;&lt;/object&gt;&lt;object type=&quot;3&quot; unique_id=&quot;10046&quot;&gt;&lt;property id=&quot;20148&quot; value=&quot;5&quot;/&gt;&lt;property id=&quot;20300&quot; value=&quot;Slide 42 - &amp;quot;Automation and Robotics&amp;#x0D;&amp;#x0A;From the world’s first reasoning robot to the latest advances&amp;quot;&quot;/&gt;&lt;property id=&quot;20307&quot; value=&quot;301&quot;/&gt;&lt;/object&gt;&lt;object type=&quot;3&quot; unique_id=&quot;10047&quot;&gt;&lt;property id=&quot;20148&quot; value=&quot;5&quot;/&gt;&lt;property id=&quot;20300&quot; value=&quot;Slide 43 - &amp;quot;Intelligence Systems &amp;#x0D;&amp;#x0A;From field support to end-to-end, secure information management systems&amp;quot;&quot;/&gt;&lt;property id=&quot;20307&quot; value=&quot;302&quot;/&gt;&lt;/object&gt;&lt;object type=&quot;3&quot; unique_id=&quot;10048&quot;&gt;&lt;property id=&quot;20148&quot; value=&quot;5&quot;/&gt;&lt;property id=&quot;20300&quot; value=&quot;Slide 44 - &amp;quot;Data Collection and Measurement&amp;#x0D;&amp;#x0A;State-of-the-art sensing and information processing&amp;quot;&quot;/&gt;&lt;property id=&quot;20307&quot; value=&quot;303&quot;/&gt;&lt;/object&gt;&lt;object type=&quot;3&quot; unique_id=&quot;10049&quot;&gt;&lt;property id=&quot;20148&quot; value=&quot;5&quot;/&gt;&lt;property id=&quot;20300&quot; value=&quot;Slide 45 - &amp;quot;Homeland Security &amp;#x0D;&amp;#x0A;SRI contributes to our nation’s preparedness&amp;quot;&quot;/&gt;&lt;property id=&quot;20307&quot; value=&quot;304&quot;/&gt;&lt;/object&gt;&lt;object type=&quot;3&quot; unique_id=&quot;10050&quot;&gt;&lt;property id=&quot;20148&quot; value=&quot;5&quot;/&gt;&lt;property id=&quot;20300&quot; value=&quot;Slide 46 - &amp;quot;Automotive&amp;#x0D;&amp;#x0A;Improving safety, comfort, cost, and environmental impact&amp;quot;&quot;/&gt;&lt;property id=&quot;20307&quot; value=&quot;305&quot;/&gt;&lt;/object&gt;&lt;object type=&quot;3&quot; unique_id=&quot;10051&quot;&gt;&lt;property id=&quot;20148&quot; value=&quot;5&quot;/&gt;&lt;property id=&quot;20300&quot; value=&quot;Slide 47 - &amp;quot;Energy and Environment&amp;#x0D;&amp;#x0A;From basic research to pilot tests and commercialization&amp;quot;&quot;/&gt;&lt;property id=&quot;20307&quot; value=&quot;306&quot;/&gt;&lt;/object&gt;&lt;object type=&quot;3&quot; unique_id=&quot;10052&quot;&gt;&lt;property id=&quot;20148&quot; value=&quot;5&quot;/&gt;&lt;property id=&quot;20300&quot; value=&quot;Slide 48 - &amp;quot;Marine Science and Technology&amp;#x0D;&amp;#x0A;Taking SRI’s capabilities to the water&amp;quot;&quot;/&gt;&lt;property id=&quot;20307&quot; value=&quot;307&quot;/&gt;&lt;/object&gt;&lt;object type=&quot;3&quot; unique_id=&quot;10053&quot;&gt;&lt;property id=&quot;20148&quot; value=&quot;5&quot;/&gt;&lt;property id=&quot;20300&quot; value=&quot;Slide 49 - &amp;quot;Advanced Materials and Structures&amp;#x0D;&amp;#x0A;From basic research to pilot tests and commercialization&amp;quot;&quot;/&gt;&lt;property id=&quot;20307&quot; value=&quot;308&quot;/&gt;&lt;/object&gt;&lt;object type=&quot;3&quot; unique_id=&quot;10054&quot;&gt;&lt;property id=&quot;20148&quot; value=&quot;5&quot;/&gt;&lt;property id=&quot;20300&quot; value=&quot;Slide 50 - &amp;quot;Medical and Surgical Devices&amp;#x0D;&amp;#x0A;Advancing new ideas from initial design to working prototype&amp;quot;&quot;/&gt;&lt;property id=&quot;20307&quot; value=&quot;309&quot;/&gt;&lt;/object&gt;&lt;object type=&quot;3&quot; unique_id=&quot;10055&quot;&gt;&lt;property id=&quot;20148&quot; value=&quot;5&quot;/&gt;&lt;property id=&quot;20300&quot; value=&quot;Slide 51 - &amp;quot;Computational Biology&amp;#x0D;&amp;#x0A;Opportunities for drug discovery, agriculture, and biotech&amp;quot;&quot;/&gt;&lt;property id=&quot;20307&quot; value=&quot;310&quot;/&gt;&lt;/object&gt;&lt;object type=&quot;3&quot; unique_id=&quot;10056&quot;&gt;&lt;property id=&quot;20148&quot; value=&quot;5&quot;/&gt;&lt;property id=&quot;20300&quot; value=&quot;Slide 52 - &amp;quot;Biosciences &amp;#x0D;&amp;#x0A;Complete drug discovery and preclinical development services&amp;quot;&quot;/&gt;&lt;property id=&quot;20307&quot; value=&quot;311&quot;/&gt;&lt;/object&gt;&lt;object type=&quot;3&quot; unique_id=&quot;10057&quot;&gt;&lt;property id=&quot;20148&quot; value=&quot;5&quot;/&gt;&lt;property id=&quot;20300&quot; value=&quot;Slide 53 - &amp;quot;Product Development&amp;#x0D;&amp;#x0A;From technology concepts to working product prototypes&amp;quot;&quot;/&gt;&lt;property id=&quot;20307&quot; value=&quot;312&quot;/&gt;&lt;/object&gt;&lt;object type=&quot;3&quot; unique_id=&quot;10058&quot;&gt;&lt;property id=&quot;20148&quot; value=&quot;5&quot;/&gt;&lt;property id=&quot;20300&quot; value=&quot;Slide 54 - &amp;quot;Public Policy&amp;#x0D;&amp;#x0A;Addressing challenges caused by technological, social, and economic change&amp;quot;&quot;/&gt;&lt;property id=&quot;20307&quot; value=&quot;313&quot;/&gt;&lt;/object&gt;&lt;object type=&quot;3&quot; unique_id=&quot;10059&quot;&gt;&lt;property id=&quot;20148&quot; value=&quot;5&quot;/&gt;&lt;property id=&quot;20300&quot; value=&quot;Slide 55 - &amp;quot;Sarnoff Corporation, an SRI Subsidiary &amp;#x0D;&amp;#x0A;Complementary capabilities to meet client needs&amp;quot;&quot;/&gt;&lt;property id=&quot;20307&quot; value=&quot;314&quot;/&gt;&lt;/object&gt;&lt;object type=&quot;3&quot; unique_id=&quot;10060&quot;&gt;&lt;property id=&quot;20148&quot; value=&quot;5&quot;/&gt;&lt;property id=&quot;20300&quot; value=&quot;Slide 56 - &amp;quot;SRI’s Value Creation Process™&amp;quot;&quot;/&gt;&lt;property id=&quot;20307&quot; value=&quot;315&quot;/&gt;&lt;/object&gt;&lt;object type=&quot;3&quot; unique_id=&quot;10061&quot;&gt;&lt;property id=&quot;20148&quot; value=&quot;5&quot;/&gt;&lt;property id=&quot;20300&quot; value=&quot;Slide 57 - &amp;quot;The Innovation Life Cycle&amp;#x0D;&amp;#x0A;Creation and delivery of new products and services in the marketplace&amp;quot;&quot;/&gt;&lt;property id=&quot;20307&quot; value=&quot;316&quot;/&gt;&lt;/object&gt;&lt;object type=&quot;3&quot; unique_id=&quot;10062&quot;&gt;&lt;property id=&quot;20148&quot; value=&quot;5&quot;/&gt;&lt;property id=&quot;20300&quot; value=&quot;Slide 58 - &amp;quot;SRI’s Process for Creating Customer Value&amp;#x0D;&amp;#x0A;Rigorously applying SRI’s Five Disciplines of Innovation™&amp;quot;&quot;/&gt;&lt;property id=&quot;20307&quot; value=&quot;317&quot;/&gt;&lt;/object&gt;&lt;object type=&quot;3&quot; unique_id=&quot;10063&quot;&gt;&lt;property id=&quot;20148&quot; value=&quot;5&quot;/&gt;&lt;property id=&quot;20300&quot; value=&quot;Slide 59 - &amp;quot;SRI’s “NABC” Approach&amp;#x0D;&amp;#x0A;Used to develop a quantitative value proposition—the first step in value creation&amp;quot;&quot;/&gt;&lt;property id=&quot;20307&quot; value=&quot;318&quot;/&gt;&lt;/object&gt;&lt;object type=&quot;3&quot; unique_id=&quot;10064&quot;&gt;&lt;property id=&quot;20148&quot; value=&quot;5&quot;/&gt;&lt;property id=&quot;20300&quot; value=&quot;Slide 60 - &amp;quot;SRI’s Model &amp;#x0D;&amp;#x0A;We have a vested interest in your success&amp;quot;&quot;/&gt;&lt;property id=&quot;20307&quot; value=&quot;319&quot;/&gt;&lt;/object&gt;&lt;object type=&quot;3&quot; unique_id=&quot;10065&quot;&gt;&lt;property id=&quot;20148&quot; value=&quot;5&quot;/&gt;&lt;property id=&quot;20300&quot; value=&quot;Slide 61 - &amp;quot;SRI’s Process for Creating New Ventures&amp;#x0D;&amp;#x0A;Disciplined and milestone-based&amp;quot;&quot;/&gt;&lt;property id=&quot;20307&quot; value=&quot;320&quot;/&gt;&lt;/object&gt;&lt;object type=&quot;3&quot; unique_id=&quot;10066&quot;&gt;&lt;property id=&quot;20148&quot; value=&quot;5&quot;/&gt;&lt;property id=&quot;20300&quot; value=&quot;Slide 62 - &amp;quot;Innovation Partnership Programs&amp;quot;&quot;/&gt;&lt;property id=&quot;20307&quot; value=&quot;321&quot;/&gt;&lt;/object&gt;&lt;object type=&quot;3&quot; unique_id=&quot;10067&quot;&gt;&lt;property id=&quot;20148&quot; value=&quot;5&quot;/&gt;&lt;property id=&quot;20300&quot; value=&quot;Slide 63 - &amp;quot;SRI Innovation Partnership Programs&amp;#x0D;&amp;#x0A;Helping organizations turn ideas into high-value products and services&amp;quot;&quot;/&gt;&lt;property id=&quot;20307&quot; value=&quot;322&quot;/&gt;&lt;/object&gt;&lt;object type=&quot;3&quot; unique_id=&quot;10068&quot;&gt;&lt;property id=&quot;20148&quot; value=&quot;5&quot;/&gt;&lt;property id=&quot;20300&quot; value=&quot;Slide 64 - &amp;quot;SRI Five Disciplines of Innovation™ Program&amp;#x0D;&amp;#x0A;For an organizational culture that consistently provides compelling va&quot;/&gt;&lt;property id=&quot;20307&quot; value=&quot;323&quot;/&gt;&lt;/object&gt;&lt;object type=&quot;3&quot; unique_id=&quot;10069&quot;&gt;&lt;property id=&quot;20148&quot; value=&quot;5&quot;/&gt;&lt;property id=&quot;20300&quot; value=&quot;Slide 65 - &amp;quot;Technology for Innovative Products Workshop &amp;#x0D;&amp;#x0A;New products and services for growth&amp;quot;&quot;/&gt;&lt;property id=&quot;20307&quot; value=&quot;324&quot;/&gt;&lt;/object&gt;&lt;object type=&quot;3&quot; unique_id=&quot;10070&quot;&gt;&lt;property id=&quot;20148&quot; value=&quot;5&quot;/&gt;&lt;property id=&quot;20300&quot; value=&quot;Slide 66 - &amp;quot;Ways We Can Work Together&amp;#x0D;&amp;#x0A;Flexible working arrangements to meet your needs&amp;quot;&quot;/&gt;&lt;property id=&quot;20307&quot; value=&quot;325&quot;/&gt;&lt;/object&gt;&lt;object type=&quot;3&quot; unique_id=&quot;10072&quot;&gt;&lt;property id=&quot;20148&quot; value=&quot;5&quot;/&gt;&lt;property id=&quot;20300&quot; value=&quot;Slide 67&quot;/&gt;&lt;property id=&quot;20307&quot; value=&quot;258&quot;/&gt;&lt;/object&gt;&lt;object type=&quot;3&quot; unique_id=&quot;98176&quot;&gt;&lt;property id=&quot;20148&quot; value=&quot;5&quot;/&gt;&lt;property id=&quot;20300&quot; value=&quot;Slide 12 - &amp;quot;Representative Clients and Partners&amp;#x0D;&amp;#x0A;SRI delivers innovation to governments&amp;quot;&quot;/&gt;&lt;property id=&quot;20307&quot; value=&quot;326&quot;/&gt;&lt;/object&gt;&lt;object type=&quot;3&quot; unique_id=&quot;98177&quot;&gt;&lt;property id=&quot;20148&quot; value=&quot;5&quot;/&gt;&lt;property id=&quot;20300&quot; value=&quot;Slide 13 - &amp;quot;Representative Clients and Partners&amp;#x0D;&amp;#x0A;SRI delivers innovation to established and start-up businesses&amp;quot;&quot;/&gt;&lt;property id=&quot;20307&quot; value=&quot;327&quot;/&gt;&lt;/object&gt;&lt;object type=&quot;3&quot; unique_id=&quot;98178&quot;&gt;&lt;property id=&quot;20148&quot; value=&quot;5&quot;/&gt;&lt;property id=&quot;20300&quot; value=&quot;Slide 14 - &amp;quot;Representative Clients and Partners&amp;#x0D;&amp;#x0A;SRI delivers innovation to foundations and industry&amp;quot;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5">
      <a:dk1>
        <a:srgbClr val="4E4E4E"/>
      </a:dk1>
      <a:lt1>
        <a:srgbClr val="FFFFFF"/>
      </a:lt1>
      <a:dk2>
        <a:srgbClr val="4E4E4E"/>
      </a:dk2>
      <a:lt2>
        <a:srgbClr val="FFFFFF"/>
      </a:lt2>
      <a:accent1>
        <a:srgbClr val="0070C0"/>
      </a:accent1>
      <a:accent2>
        <a:srgbClr val="8C92BB"/>
      </a:accent2>
      <a:accent3>
        <a:srgbClr val="CF7646"/>
      </a:accent3>
      <a:accent4>
        <a:srgbClr val="E8A333"/>
      </a:accent4>
      <a:accent5>
        <a:srgbClr val="7030A0"/>
      </a:accent5>
      <a:accent6>
        <a:srgbClr val="2D2D8A"/>
      </a:accent6>
      <a:hlink>
        <a:srgbClr val="00408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58684</TotalTime>
  <Words>520</Words>
  <Application>Microsoft Office PowerPoint</Application>
  <PresentationFormat>On-screen Show (4:3)</PresentationFormat>
  <Paragraphs>199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ＭＳ Ｐゴシック</vt:lpstr>
      <vt:lpstr>Arial</vt:lpstr>
      <vt:lpstr>Calibri</vt:lpstr>
      <vt:lpstr>Office Theme</vt:lpstr>
      <vt:lpstr>PowerPoint Presentation</vt:lpstr>
      <vt:lpstr>Outline</vt:lpstr>
      <vt:lpstr>EcoCyc Models</vt:lpstr>
      <vt:lpstr>FiveAM Test Suite for EcoCyc Models</vt:lpstr>
      <vt:lpstr>FBA Comparison Workflow</vt:lpstr>
      <vt:lpstr>FBA Comparison Result Summary Email</vt:lpstr>
      <vt:lpstr>Check FBA Comparison Report File</vt:lpstr>
      <vt:lpstr>Check FBA Comparison Report File (cont.)</vt:lpstr>
      <vt:lpstr>Check PGDB Comparison Report File</vt:lpstr>
      <vt:lpstr>Check FBA Solution File (.sol)</vt:lpstr>
      <vt:lpstr>PGDB Comparison Report File</vt:lpstr>
      <vt:lpstr>Model Prediction Accuracy</vt:lpstr>
      <vt:lpstr>Fixing False Predictions</vt:lpstr>
      <vt:lpstr>Fixing False Predictions (cont.)</vt:lpstr>
      <vt:lpstr>Unresolved Errors</vt:lpstr>
      <vt:lpstr>Summary</vt:lpstr>
      <vt:lpstr>Acknowledgements</vt:lpstr>
    </vt:vector>
  </TitlesOfParts>
  <Company>SRI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 International</dc:creator>
  <cp:lastModifiedBy>Wai Kit Ong</cp:lastModifiedBy>
  <cp:revision>1153</cp:revision>
  <cp:lastPrinted>2010-12-10T21:21:47Z</cp:lastPrinted>
  <dcterms:created xsi:type="dcterms:W3CDTF">2010-12-20T17:54:08Z</dcterms:created>
  <dcterms:modified xsi:type="dcterms:W3CDTF">2018-02-14T22:27:59Z</dcterms:modified>
</cp:coreProperties>
</file>